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90" r:id="rId7"/>
    <p:sldId id="282" r:id="rId8"/>
    <p:sldId id="266" r:id="rId9"/>
    <p:sldId id="267" r:id="rId10"/>
    <p:sldId id="268" r:id="rId11"/>
    <p:sldId id="283" r:id="rId12"/>
    <p:sldId id="289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13F22-50C8-4EC0-8444-EE3AE3B0A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4B6BDA-4167-4955-BFA8-8A65C3BE6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AD20C9-E673-40D1-BAAE-45140CC2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0FF124-F349-4AA4-A2FB-86E72F24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4FAD96-0792-49EE-84FC-9955526E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2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4FDE2-9228-4EDB-B346-2603C8A4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BB2AE6-F943-421C-B827-35A1FD7F0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5F2CB-2ADD-4704-845C-E555CE01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87C067-F2F2-4FD6-82D2-331D81FA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5AFB9E-CC31-4AF4-BB82-2577888F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5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D66F89-A640-42C2-9D8D-FBFB7D6D2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55A3C8-5E78-4AE9-A477-3B28F5668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990981-C41E-4E96-8A74-1261220F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06A2E6-B1B7-468C-B7C9-07EEECAD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DAD5B2-10DE-4335-BA72-9448EBB2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96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C1028-5015-4F41-B945-7A60B3D2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816BC0-3757-4199-BCAF-7D2412A8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756AA2-8BC4-46C8-8FD8-19F039EB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808BDE-EE95-400A-B19F-C03907DF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46F077-FECB-426D-ACE7-38F7491C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52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9CBF4-FE0B-4A0D-B4FA-EB5C0576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013DFE-A0C8-4CF8-AF46-3575629BF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BFA6CF-4A31-4405-A8DE-9475A33D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1A7108-5D29-48E8-846C-180A901B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78D463-9EBA-4392-A3C3-F752B5C9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18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EBD1B-BC69-486C-86AA-9AA96DEE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AA8A03-E138-40CF-934F-D632F3C1D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3C50483-C0BC-4E59-9E41-1517B8AB0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33939B-C83A-4CE8-9F9E-7C485FDC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CDD450-68F8-4272-A19D-149845F4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9B8177-253E-47D0-A20C-980E1F0D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2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6427B-ECDD-4B03-BB57-63128A1C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8612240-D657-46EF-88F9-1D23F8F4D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2F32880-99D4-4755-9A31-85DDE39C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8096CAF-3D8C-4807-8AB1-D98CF3456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5B9BB6D-0BB0-4307-8367-4870C568F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0C2F36-2F29-4E2A-B912-3E4AFFCE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BFEF4C-4BF2-43F1-A04B-1E37F3BE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A8A294-47C4-4A78-86C1-A640E556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01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ECDE7-52E0-4B56-BA8C-14661CE9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E457BB-E6E7-472C-81E8-E304CE2E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6172C7-6A86-4972-B1BB-6D5E0E06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4BA74F-0340-4547-B4D3-1B56377B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05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9ED4A0-43BF-481A-B024-F03E95E4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17C03F-8310-44BE-BC0D-BA35E49E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D9096C-F895-429D-92C8-D62808C5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23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4A2FC-77DA-4E74-9958-202B6779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51F24A-17BD-4A74-85F8-906B00CC4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0D4297A-C4A7-4750-8444-352BA93BE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3D4B06-E03C-4A67-A447-F3EAD564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6F2F07-9E92-4025-86CC-C7B5D754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0FCCAA-755E-411E-9088-C8B431F0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3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6ADB-2BEB-414A-BC35-D528E9F2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7379296-5E06-4C64-83D1-ACA6B4509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5A471A1-981A-4BB0-B49A-0314B37DC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8E75B6-0657-4A08-919E-6BDCFBE3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CF5851-CF8A-4DBE-8B80-A332E55A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7BA68A-BAF4-470A-9F72-A5FF983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4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D96C6B-A611-4519-9E93-0DDC78FC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D538E14-F7F3-4D39-9229-32F956493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D5E968-4B2B-4D31-AEDA-DC4D00CF8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6ADEC-187F-4FF9-BB0D-9A16DCE607A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C3D5D8-E57A-42D9-8B31-098FF1E3C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2D896D-EFC5-4BFE-88E0-4FD0A4A8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5F65-8206-49D8-A94D-08C581477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8M6gdmru4" TargetMode="External"/><Relationship Id="rId2" Type="http://schemas.openxmlformats.org/officeDocument/2006/relationships/hyperlink" Target="https://www.youtube.com/watch?v=en7N3NSpEf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A8B78-693C-4EC4-A480-4F6272C70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Soustava opěrná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00263F-F206-4C6B-9CDD-D930D279E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/>
              <a:t>Kostra, stavba kosti </a:t>
            </a:r>
          </a:p>
          <a:p>
            <a:r>
              <a:rPr lang="cs-CZ" sz="4400" dirty="0"/>
              <a:t>opakování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28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EBC57-F238-4AE5-AE04-3F0BA1CB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Tvary</a:t>
            </a:r>
            <a:r>
              <a:rPr lang="cs-CZ" dirty="0"/>
              <a:t> </a:t>
            </a:r>
            <a:r>
              <a:rPr lang="cs-CZ" b="1" dirty="0"/>
              <a:t>kloubů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AF6F648-1D20-434C-97B9-F20E46D90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54" t="9847" r="18570" b="15382"/>
          <a:stretch/>
        </p:blipFill>
        <p:spPr>
          <a:xfrm>
            <a:off x="3937589" y="1125530"/>
            <a:ext cx="8140996" cy="54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1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4D319-3624-4E93-8F22-7BC9C18A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A94D34-74A5-48FB-AB2B-7C853ED6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https://www.youtube.com/watch?v=en7N3NSpEfk</a:t>
            </a:r>
            <a:r>
              <a:rPr lang="cs-CZ" dirty="0"/>
              <a:t>  kolenní kloub</a:t>
            </a:r>
          </a:p>
          <a:p>
            <a:r>
              <a:rPr lang="cs-CZ" dirty="0">
                <a:hlinkClick r:id="rId3"/>
              </a:rPr>
              <a:t>https://www.youtube.com/watch?v=kK8M6gdmru4</a:t>
            </a:r>
            <a:r>
              <a:rPr lang="cs-CZ" dirty="0"/>
              <a:t> složení kostry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79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B589B-1652-49EB-A8C8-E67BB078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7985"/>
          </a:xfrm>
        </p:spPr>
        <p:txBody>
          <a:bodyPr/>
          <a:lstStyle/>
          <a:p>
            <a:pPr algn="ctr"/>
            <a:r>
              <a:rPr lang="cs-CZ" dirty="0"/>
              <a:t>Poranění a onemocnění kostí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14B339-6EB4-4528-81E1-C344ECC6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5894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90D77-C302-4862-A47F-211966F0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kostí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2AEAEF-78E9-4195-BF03-7CB547D51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Artróza </a:t>
            </a:r>
          </a:p>
          <a:p>
            <a:pPr lvl="1"/>
            <a:r>
              <a:rPr lang="cs-CZ" dirty="0"/>
              <a:t>Opotřebení chrupavky na kloubu</a:t>
            </a:r>
          </a:p>
          <a:p>
            <a:r>
              <a:rPr lang="cs-CZ" dirty="0"/>
              <a:t>Artritida</a:t>
            </a:r>
          </a:p>
          <a:p>
            <a:pPr lvl="1"/>
            <a:r>
              <a:rPr lang="cs-CZ" dirty="0"/>
              <a:t>Zánětlivé onemocnění kloubů – vede k degeneraci kloubu</a:t>
            </a:r>
          </a:p>
          <a:p>
            <a:r>
              <a:rPr lang="cs-CZ" dirty="0"/>
              <a:t>Dna</a:t>
            </a:r>
          </a:p>
          <a:p>
            <a:pPr lvl="1"/>
            <a:r>
              <a:rPr lang="cs-CZ" dirty="0"/>
              <a:t>Důsledek přebytku kyseliny močové, sráží se v kloubech, otok, bolest kloubu</a:t>
            </a:r>
          </a:p>
          <a:p>
            <a:r>
              <a:rPr lang="cs-CZ" dirty="0"/>
              <a:t>Osteoporóza </a:t>
            </a:r>
          </a:p>
          <a:p>
            <a:pPr lvl="1"/>
            <a:r>
              <a:rPr lang="cs-CZ" dirty="0"/>
              <a:t>řídnutí kostí (ve stáří)- nedostatek vápníku a fosforu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F844F8-1219-44B4-829F-07F295B88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076" y="126406"/>
            <a:ext cx="3962449" cy="29762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619640-B2B0-4F42-AF19-F5952E5D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51" y="-79077"/>
            <a:ext cx="3611939" cy="22227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9F05D4-F7A3-40DA-8225-D5D608E1E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487" y="4465971"/>
            <a:ext cx="2265623" cy="22656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38B6CF-22FB-4698-8BC1-18F6EC03DB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20"/>
          <a:stretch/>
        </p:blipFill>
        <p:spPr>
          <a:xfrm>
            <a:off x="9275411" y="1145216"/>
            <a:ext cx="2586699" cy="28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2FF10-5E67-4CBA-A16C-8ADBB807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kostí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86229E-C188-415B-928B-8BF8D6B1D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Podvrknutí nebo vymknutí kloubů</a:t>
            </a:r>
          </a:p>
          <a:p>
            <a:endParaRPr lang="cs-CZ" dirty="0"/>
          </a:p>
          <a:p>
            <a:r>
              <a:rPr lang="cs-CZ" dirty="0"/>
              <a:t>Natržené  a natažené vazy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Zlomenina-fraktura</a:t>
            </a:r>
          </a:p>
          <a:p>
            <a:endParaRPr lang="cs-CZ" dirty="0"/>
          </a:p>
          <a:p>
            <a:r>
              <a:rPr lang="cs-CZ" dirty="0"/>
              <a:t>Vyhřeznutí meziobratlové ploténky- ischias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3384CC-D818-4FE8-8CB2-B3CDC0603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971" y="4785864"/>
            <a:ext cx="3275029" cy="19160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F5674A9-43D5-4812-A989-6BFD1284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59" y="156133"/>
            <a:ext cx="3912506" cy="22967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E424CA-75F4-496D-A6FD-DBC712383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050" y="442500"/>
            <a:ext cx="2647950" cy="17240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3FC304-02F3-4A97-9924-EA50DA438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033" y="2609130"/>
            <a:ext cx="3116492" cy="20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5FC4D-28A9-4B4D-A5B2-3991ECF7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285394E-34E3-4D8D-A780-3B5588499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89" y="107178"/>
            <a:ext cx="3341016" cy="38871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0872A4-F46C-49B1-BCF2-77652B7DD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37" y="164832"/>
            <a:ext cx="3594853" cy="47993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D74AB23-7FEC-4CC6-911F-B64A580D8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030" y="456161"/>
            <a:ext cx="2562225" cy="17811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895D536-1C1A-434A-B7AF-054C88870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696" y="1948635"/>
            <a:ext cx="2619375" cy="17430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7C9398-5123-4941-AD8B-8AE1E1920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21" y="3994322"/>
            <a:ext cx="3407680" cy="25524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AC436B4-214B-46CF-8147-DB18C841F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404" y="4698943"/>
            <a:ext cx="2476500" cy="18478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0FB220-7D71-408E-AB3A-0E90339E83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145" y="2740953"/>
            <a:ext cx="2712220" cy="3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70486-B5A7-4C92-9195-DCC3FC08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a poranění kostí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25E3C3-A59F-491A-92A5-E9A3CBEE3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Onemocnění: </a:t>
            </a:r>
          </a:p>
          <a:p>
            <a:pPr lvl="1"/>
            <a:r>
              <a:rPr lang="cs-CZ" dirty="0"/>
              <a:t>artróza(chrupavka)</a:t>
            </a:r>
          </a:p>
          <a:p>
            <a:pPr lvl="1"/>
            <a:r>
              <a:rPr lang="cs-CZ" dirty="0"/>
              <a:t>osteoporóza (řídnutí kostí)</a:t>
            </a:r>
          </a:p>
          <a:p>
            <a:pPr lvl="1"/>
            <a:r>
              <a:rPr lang="cs-CZ" dirty="0"/>
              <a:t>dna (</a:t>
            </a:r>
            <a:r>
              <a:rPr lang="cs-CZ" dirty="0" err="1"/>
              <a:t>kys</a:t>
            </a:r>
            <a:r>
              <a:rPr lang="cs-CZ" dirty="0"/>
              <a:t>. močová, otok)</a:t>
            </a:r>
          </a:p>
          <a:p>
            <a:pPr lvl="1"/>
            <a:endParaRPr lang="cs-CZ" dirty="0"/>
          </a:p>
          <a:p>
            <a:pPr marL="0" lvl="1"/>
            <a:r>
              <a:rPr lang="cs-CZ" dirty="0"/>
              <a:t>Poranění:</a:t>
            </a:r>
          </a:p>
          <a:p>
            <a:pPr marL="457200" lvl="2"/>
            <a:r>
              <a:rPr lang="cs-CZ" dirty="0"/>
              <a:t>Vymknutí</a:t>
            </a:r>
          </a:p>
          <a:p>
            <a:pPr marL="457200" lvl="2"/>
            <a:r>
              <a:rPr lang="cs-CZ" dirty="0"/>
              <a:t>Zlomenina</a:t>
            </a:r>
          </a:p>
          <a:p>
            <a:pPr marL="457200" lvl="2"/>
            <a:r>
              <a:rPr lang="cs-CZ" dirty="0"/>
              <a:t>Natržené vazy</a:t>
            </a:r>
          </a:p>
          <a:p>
            <a:pPr marL="457200"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0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6CD97-0363-48F1-BAB6-D57721BC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– příprava na písemnou práci 18. 3.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21B609-8C9E-47E9-BA89-048435133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Hominizace, sapientace</a:t>
            </a:r>
          </a:p>
          <a:p>
            <a:r>
              <a:rPr lang="cs-CZ" dirty="0"/>
              <a:t>Lidská plemena- druhy, znaky</a:t>
            </a:r>
          </a:p>
          <a:p>
            <a:r>
              <a:rPr lang="cs-CZ" dirty="0"/>
              <a:t>Tkáně – druhy, výskyt</a:t>
            </a:r>
          </a:p>
        </p:txBody>
      </p:sp>
    </p:spTree>
    <p:extLst>
      <p:ext uri="{BB962C8B-B14F-4D97-AF65-F5344CB8AC3E}">
        <p14:creationId xmlns:p14="http://schemas.microsoft.com/office/powerpoint/2010/main" val="23048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304D1-EBC6-46D0-A852-6C1327739A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cs-CZ" b="1" dirty="0"/>
              <a:t>							KOSTRA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4E91C1-A3C3-4B26-96CA-522585F8E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572026-B6AD-4F10-BCE0-876B59EE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12" y="107133"/>
            <a:ext cx="4062627" cy="6568319"/>
          </a:xfrm>
          <a:prstGeom prst="rect">
            <a:avLst/>
          </a:prstGeom>
        </p:spPr>
      </p:pic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AFDDA57D-6AC5-4726-BA28-AC1E558B7A79}"/>
              </a:ext>
            </a:extLst>
          </p:cNvPr>
          <p:cNvSpPr/>
          <p:nvPr/>
        </p:nvSpPr>
        <p:spPr>
          <a:xfrm>
            <a:off x="780499" y="3318659"/>
            <a:ext cx="1159496" cy="961533"/>
          </a:xfrm>
          <a:prstGeom prst="cloudCallout">
            <a:avLst>
              <a:gd name="adj1" fmla="val 296111"/>
              <a:gd name="adj2" fmla="val 981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206</a:t>
            </a:r>
          </a:p>
        </p:txBody>
      </p:sp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F4B8CCAE-38AC-4574-A017-93B53ABC79E2}"/>
              </a:ext>
            </a:extLst>
          </p:cNvPr>
          <p:cNvSpPr/>
          <p:nvPr/>
        </p:nvSpPr>
        <p:spPr>
          <a:xfrm>
            <a:off x="9626469" y="1825625"/>
            <a:ext cx="1850730" cy="820132"/>
          </a:xfrm>
          <a:prstGeom prst="cloudCallout">
            <a:avLst>
              <a:gd name="adj1" fmla="val -127416"/>
              <a:gd name="adj2" fmla="val 406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Krevní buňky</a:t>
            </a:r>
          </a:p>
        </p:txBody>
      </p:sp>
      <p:sp>
        <p:nvSpPr>
          <p:cNvPr id="7" name="Myšlenková bublina: obláček 6">
            <a:extLst>
              <a:ext uri="{FF2B5EF4-FFF2-40B4-BE49-F238E27FC236}">
                <a16:creationId xmlns:a16="http://schemas.microsoft.com/office/drawing/2014/main" id="{B8727974-CCBF-4AD6-835A-9549727EAE0F}"/>
              </a:ext>
            </a:extLst>
          </p:cNvPr>
          <p:cNvSpPr/>
          <p:nvPr/>
        </p:nvSpPr>
        <p:spPr>
          <a:xfrm>
            <a:off x="9626469" y="3389359"/>
            <a:ext cx="1850730" cy="820132"/>
          </a:xfrm>
          <a:prstGeom prst="cloudCallout">
            <a:avLst>
              <a:gd name="adj1" fmla="val -131283"/>
              <a:gd name="adj2" fmla="val 349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ochrana</a:t>
            </a:r>
          </a:p>
        </p:txBody>
      </p:sp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D77EE803-9766-4737-866A-A0D73CE33FE2}"/>
              </a:ext>
            </a:extLst>
          </p:cNvPr>
          <p:cNvSpPr/>
          <p:nvPr/>
        </p:nvSpPr>
        <p:spPr>
          <a:xfrm>
            <a:off x="1162680" y="2021313"/>
            <a:ext cx="1159497" cy="820132"/>
          </a:xfrm>
          <a:prstGeom prst="cloudCallout">
            <a:avLst>
              <a:gd name="adj1" fmla="val 191362"/>
              <a:gd name="adj2" fmla="val 498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opora</a:t>
            </a:r>
          </a:p>
        </p:txBody>
      </p:sp>
      <p:sp>
        <p:nvSpPr>
          <p:cNvPr id="9" name="Myšlenková bublina: obláček 8">
            <a:extLst>
              <a:ext uri="{FF2B5EF4-FFF2-40B4-BE49-F238E27FC236}">
                <a16:creationId xmlns:a16="http://schemas.microsoft.com/office/drawing/2014/main" id="{9490C3F9-A7C0-4C2F-8F6B-F9F9B26EE749}"/>
              </a:ext>
            </a:extLst>
          </p:cNvPr>
          <p:cNvSpPr/>
          <p:nvPr/>
        </p:nvSpPr>
        <p:spPr>
          <a:xfrm>
            <a:off x="8937420" y="4953093"/>
            <a:ext cx="1159497" cy="820132"/>
          </a:xfrm>
          <a:prstGeom prst="cloudCallout">
            <a:avLst>
              <a:gd name="adj1" fmla="val -121646"/>
              <a:gd name="adj2" fmla="val 487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svaly</a:t>
            </a:r>
          </a:p>
        </p:txBody>
      </p:sp>
    </p:spTree>
    <p:extLst>
      <p:ext uri="{BB962C8B-B14F-4D97-AF65-F5344CB8AC3E}">
        <p14:creationId xmlns:p14="http://schemas.microsoft.com/office/powerpoint/2010/main" val="8695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680F3-4AC7-4827-94DA-260D7756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17C5832-8D1E-4646-96C4-073F70831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1527" y="365125"/>
            <a:ext cx="5353050" cy="620843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22F27F7-26F4-4F3C-98C4-5EB266F08092}"/>
              </a:ext>
            </a:extLst>
          </p:cNvPr>
          <p:cNvSpPr/>
          <p:nvPr/>
        </p:nvSpPr>
        <p:spPr>
          <a:xfrm>
            <a:off x="1392865" y="1027906"/>
            <a:ext cx="2594344" cy="662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Houbovitá kostní tkáň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73B900D-9093-4874-975C-40E0BB587EBA}"/>
              </a:ext>
            </a:extLst>
          </p:cNvPr>
          <p:cNvSpPr/>
          <p:nvPr/>
        </p:nvSpPr>
        <p:spPr>
          <a:xfrm>
            <a:off x="1275908" y="2264735"/>
            <a:ext cx="2594343" cy="662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Hutná kostní tkáň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AF1F037-5418-4C65-ADA3-D3647FA5548A}"/>
              </a:ext>
            </a:extLst>
          </p:cNvPr>
          <p:cNvSpPr/>
          <p:nvPr/>
        </p:nvSpPr>
        <p:spPr>
          <a:xfrm>
            <a:off x="1392865" y="3625702"/>
            <a:ext cx="2477386" cy="662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Kostní dřeň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B54E6D-44F5-4B1A-A2B1-1D188CD1C8C5}"/>
              </a:ext>
            </a:extLst>
          </p:cNvPr>
          <p:cNvSpPr/>
          <p:nvPr/>
        </p:nvSpPr>
        <p:spPr>
          <a:xfrm>
            <a:off x="1392865" y="5178056"/>
            <a:ext cx="2381693" cy="662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Okostice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246823F-DDBF-443E-869A-8553A31BC4DC}"/>
              </a:ext>
            </a:extLst>
          </p:cNvPr>
          <p:cNvCxnSpPr>
            <a:stCxn id="8" idx="3"/>
          </p:cNvCxnSpPr>
          <p:nvPr/>
        </p:nvCxnSpPr>
        <p:spPr>
          <a:xfrm>
            <a:off x="3774558" y="5509447"/>
            <a:ext cx="3296093" cy="93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83674C5-7010-49F8-82AA-4E2782FA1C1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870251" y="2596126"/>
            <a:ext cx="2115879" cy="56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9307635-24D5-44D3-BF95-1FA8632ADC7E}"/>
              </a:ext>
            </a:extLst>
          </p:cNvPr>
          <p:cNvCxnSpPr>
            <a:stCxn id="7" idx="3"/>
          </p:cNvCxnSpPr>
          <p:nvPr/>
        </p:nvCxnSpPr>
        <p:spPr>
          <a:xfrm flipV="1">
            <a:off x="3870251" y="3253563"/>
            <a:ext cx="2551814" cy="703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386DD1C-A24C-44EB-8513-D2586693BD19}"/>
              </a:ext>
            </a:extLst>
          </p:cNvPr>
          <p:cNvCxnSpPr>
            <a:stCxn id="5" idx="3"/>
          </p:cNvCxnSpPr>
          <p:nvPr/>
        </p:nvCxnSpPr>
        <p:spPr>
          <a:xfrm>
            <a:off x="3987209" y="1359297"/>
            <a:ext cx="2243470" cy="2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57151-4161-4829-8B31-4C29C071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10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/>
              <a:t>Vznik</a:t>
            </a:r>
            <a:r>
              <a:rPr lang="cs-CZ" dirty="0"/>
              <a:t> </a:t>
            </a:r>
            <a:r>
              <a:rPr lang="cs-CZ" b="1" dirty="0"/>
              <a:t>kostí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251735-7E0E-4C45-A749-924DE980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190"/>
            <a:ext cx="10515600" cy="5241851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889531-1A8C-472B-8F1E-6CFA38F73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119" y="277905"/>
            <a:ext cx="4798057" cy="296050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792016B-5C2C-4814-A527-64353C968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51" y="3231918"/>
            <a:ext cx="3758784" cy="3509123"/>
          </a:xfrm>
          <a:prstGeom prst="rect">
            <a:avLst/>
          </a:prstGeom>
        </p:spPr>
      </p:pic>
      <p:sp>
        <p:nvSpPr>
          <p:cNvPr id="7" name="Myšlenková bublina: obláček 6">
            <a:extLst>
              <a:ext uri="{FF2B5EF4-FFF2-40B4-BE49-F238E27FC236}">
                <a16:creationId xmlns:a16="http://schemas.microsoft.com/office/drawing/2014/main" id="{7AD7AF42-BE0E-46E5-B25D-3BBDA60BC34C}"/>
              </a:ext>
            </a:extLst>
          </p:cNvPr>
          <p:cNvSpPr/>
          <p:nvPr/>
        </p:nvSpPr>
        <p:spPr>
          <a:xfrm>
            <a:off x="980388" y="1749759"/>
            <a:ext cx="1833557" cy="820132"/>
          </a:xfrm>
          <a:prstGeom prst="cloudCallout">
            <a:avLst>
              <a:gd name="adj1" fmla="val 98235"/>
              <a:gd name="adj2" fmla="val 18893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osifikace</a:t>
            </a:r>
          </a:p>
        </p:txBody>
      </p:sp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4ADF8036-957D-41D7-AD57-4515EDDB1712}"/>
              </a:ext>
            </a:extLst>
          </p:cNvPr>
          <p:cNvSpPr/>
          <p:nvPr/>
        </p:nvSpPr>
        <p:spPr>
          <a:xfrm>
            <a:off x="4364610" y="2159825"/>
            <a:ext cx="1731390" cy="820132"/>
          </a:xfrm>
          <a:prstGeom prst="cloudCallout">
            <a:avLst>
              <a:gd name="adj1" fmla="val -83435"/>
              <a:gd name="adj2" fmla="val 1383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 mládí</a:t>
            </a:r>
          </a:p>
        </p:txBody>
      </p:sp>
      <p:sp>
        <p:nvSpPr>
          <p:cNvPr id="9" name="Myšlenková bublina: obláček 8">
            <a:extLst>
              <a:ext uri="{FF2B5EF4-FFF2-40B4-BE49-F238E27FC236}">
                <a16:creationId xmlns:a16="http://schemas.microsoft.com/office/drawing/2014/main" id="{30BC3995-7B3E-491D-AEED-36EA54692AD6}"/>
              </a:ext>
            </a:extLst>
          </p:cNvPr>
          <p:cNvSpPr/>
          <p:nvPr/>
        </p:nvSpPr>
        <p:spPr>
          <a:xfrm>
            <a:off x="914400" y="3637761"/>
            <a:ext cx="1664073" cy="820132"/>
          </a:xfrm>
          <a:prstGeom prst="cloudCallout">
            <a:avLst>
              <a:gd name="adj1" fmla="val 127585"/>
              <a:gd name="adj2" fmla="val -432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Ve stáří</a:t>
            </a:r>
          </a:p>
        </p:txBody>
      </p:sp>
      <p:sp>
        <p:nvSpPr>
          <p:cNvPr id="10" name="Myšlenková bublina: obláček 9">
            <a:extLst>
              <a:ext uri="{FF2B5EF4-FFF2-40B4-BE49-F238E27FC236}">
                <a16:creationId xmlns:a16="http://schemas.microsoft.com/office/drawing/2014/main" id="{0F1A594D-8099-47C0-940D-8799E10597BE}"/>
              </a:ext>
            </a:extLst>
          </p:cNvPr>
          <p:cNvSpPr/>
          <p:nvPr/>
        </p:nvSpPr>
        <p:spPr>
          <a:xfrm>
            <a:off x="4791294" y="4166347"/>
            <a:ext cx="1798042" cy="820132"/>
          </a:xfrm>
          <a:prstGeom prst="cloudCallout">
            <a:avLst>
              <a:gd name="adj1" fmla="val -102763"/>
              <a:gd name="adj2" fmla="val -10416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Do délky</a:t>
            </a:r>
          </a:p>
        </p:txBody>
      </p:sp>
      <p:sp>
        <p:nvSpPr>
          <p:cNvPr id="11" name="Myšlenková bublina: obláček 10">
            <a:extLst>
              <a:ext uri="{FF2B5EF4-FFF2-40B4-BE49-F238E27FC236}">
                <a16:creationId xmlns:a16="http://schemas.microsoft.com/office/drawing/2014/main" id="{07112247-A367-4BAB-A8BC-68998D6FBD01}"/>
              </a:ext>
            </a:extLst>
          </p:cNvPr>
          <p:cNvSpPr/>
          <p:nvPr/>
        </p:nvSpPr>
        <p:spPr>
          <a:xfrm>
            <a:off x="1869232" y="4986479"/>
            <a:ext cx="1798042" cy="820132"/>
          </a:xfrm>
          <a:prstGeom prst="cloudCallout">
            <a:avLst>
              <a:gd name="adj1" fmla="val 57383"/>
              <a:gd name="adj2" fmla="val -2007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Do šířky</a:t>
            </a:r>
          </a:p>
        </p:txBody>
      </p:sp>
    </p:spTree>
    <p:extLst>
      <p:ext uri="{BB962C8B-B14F-4D97-AF65-F5344CB8AC3E}">
        <p14:creationId xmlns:p14="http://schemas.microsoft.com/office/powerpoint/2010/main" val="32110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F3601-EFA3-4534-95CB-4B5B0D2F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cs-CZ" b="1" dirty="0"/>
              <a:t>Tvary</a:t>
            </a:r>
            <a:r>
              <a:rPr lang="cs-CZ" dirty="0"/>
              <a:t> </a:t>
            </a:r>
            <a:r>
              <a:rPr lang="cs-CZ" b="1" dirty="0"/>
              <a:t>kostí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F14EB4-2EF1-4E46-8EBD-F845EF60F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Krátké – zápěstní</a:t>
            </a:r>
          </a:p>
          <a:p>
            <a:endParaRPr lang="cs-CZ" dirty="0"/>
          </a:p>
          <a:p>
            <a:r>
              <a:rPr lang="cs-CZ" dirty="0"/>
              <a:t>Dlouhé – stehenní</a:t>
            </a:r>
          </a:p>
          <a:p>
            <a:endParaRPr lang="cs-CZ" dirty="0"/>
          </a:p>
          <a:p>
            <a:r>
              <a:rPr lang="cs-CZ" dirty="0"/>
              <a:t>Ploché – lebka</a:t>
            </a:r>
          </a:p>
          <a:p>
            <a:endParaRPr lang="cs-CZ" dirty="0"/>
          </a:p>
          <a:p>
            <a:r>
              <a:rPr lang="cs-CZ" dirty="0"/>
              <a:t>Nepravidelné - obratle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379934-F344-41A5-89A5-92E21C3D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844" y="412384"/>
            <a:ext cx="2415031" cy="28264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B26685A-7D6A-4E02-A6EA-1DD2B5196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651" y="1351332"/>
            <a:ext cx="1868118" cy="48104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CC83949-6FE5-4EB5-9639-2137C090B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306" y="1825624"/>
            <a:ext cx="2459882" cy="20165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75449A-7EF7-496B-9419-5C1C559F3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44" y="4484394"/>
            <a:ext cx="1868117" cy="1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C01AD-3DA8-45EA-BC1C-E950A28C6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Spojení kostí a stavba kloubu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278295-13E4-4F03-AB48-FD1290CD6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38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C2A77-61B0-466A-A348-0190B6DE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- kontrola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133ADA-E93A-4F7B-8347-ACEF64E18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Zapsat SPOJENÍ KOSTI </a:t>
            </a:r>
          </a:p>
          <a:p>
            <a:endParaRPr lang="cs-CZ" dirty="0"/>
          </a:p>
          <a:p>
            <a:r>
              <a:rPr lang="cs-CZ" dirty="0"/>
              <a:t>2. Nakreslit a popsat STAVBU RAMENNÍHO KLOUBU </a:t>
            </a:r>
          </a:p>
          <a:p>
            <a:endParaRPr lang="cs-CZ" dirty="0"/>
          </a:p>
          <a:p>
            <a:r>
              <a:rPr lang="cs-CZ" dirty="0"/>
              <a:t>3. napsat 2 typy kloubů</a:t>
            </a:r>
          </a:p>
          <a:p>
            <a:endParaRPr lang="cs-CZ" dirty="0"/>
          </a:p>
          <a:p>
            <a:r>
              <a:rPr lang="cs-CZ" dirty="0"/>
              <a:t>Nezasílat, kontrola na další online hodině.</a:t>
            </a:r>
          </a:p>
        </p:txBody>
      </p:sp>
    </p:spTree>
    <p:extLst>
      <p:ext uri="{BB962C8B-B14F-4D97-AF65-F5344CB8AC3E}">
        <p14:creationId xmlns:p14="http://schemas.microsoft.com/office/powerpoint/2010/main" val="393448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129B9-731D-4C1E-AEDB-AA75C75C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Spojení</a:t>
            </a:r>
            <a:r>
              <a:rPr lang="cs-CZ" dirty="0"/>
              <a:t> </a:t>
            </a:r>
            <a:r>
              <a:rPr lang="cs-CZ" b="1" dirty="0"/>
              <a:t>kostí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BB38E3-E727-4DE9-8B07-AEFD8BC0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PEVNÉ SPOJENÍ</a:t>
            </a:r>
          </a:p>
          <a:p>
            <a:r>
              <a:rPr lang="cs-CZ" dirty="0"/>
              <a:t>Vazivem – lebeční švy</a:t>
            </a:r>
          </a:p>
          <a:p>
            <a:r>
              <a:rPr lang="cs-CZ" dirty="0"/>
              <a:t>Chrupavkou – napojení žeber</a:t>
            </a:r>
          </a:p>
          <a:p>
            <a:r>
              <a:rPr lang="cs-CZ" dirty="0"/>
              <a:t>Srůstem – křížová kost</a:t>
            </a:r>
          </a:p>
          <a:p>
            <a:r>
              <a:rPr lang="cs-CZ" dirty="0"/>
              <a:t>Vklínění - zuby</a:t>
            </a:r>
          </a:p>
          <a:p>
            <a:r>
              <a:rPr lang="cs-CZ" b="1" dirty="0"/>
              <a:t>MÁLO POHYBLIVÉ</a:t>
            </a:r>
          </a:p>
          <a:p>
            <a:r>
              <a:rPr lang="cs-CZ" dirty="0"/>
              <a:t>Mezi obratli –chrupavka</a:t>
            </a:r>
          </a:p>
          <a:p>
            <a:r>
              <a:rPr lang="cs-CZ" b="1" dirty="0"/>
              <a:t>POHYBLIVÉ</a:t>
            </a:r>
          </a:p>
          <a:p>
            <a:r>
              <a:rPr lang="cs-CZ" dirty="0"/>
              <a:t>Kloubem – různé druhy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7F9F5A-4785-4CCD-854D-32E009838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60" y="156839"/>
            <a:ext cx="3687665" cy="22151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C57485-B255-40E8-82C2-1309A17B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85" y="3371850"/>
            <a:ext cx="2038350" cy="34861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D0F7C9A-EDC9-4291-8958-4EF17852F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872" y="2863758"/>
            <a:ext cx="1447800" cy="2190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AE3B5D-86CC-4232-9E6D-00D0031FD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284" y="5023691"/>
            <a:ext cx="2400300" cy="1714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D81D1EE-7463-4071-9FB1-0F2944691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434" y="1214553"/>
            <a:ext cx="2390775" cy="16573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5EA26A-6789-4035-BB11-EF31084F1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8435" y="2411168"/>
            <a:ext cx="2495107" cy="20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4E91E-E856-4E52-AC25-723E7616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Stavba</a:t>
            </a:r>
            <a:r>
              <a:rPr lang="cs-CZ" dirty="0"/>
              <a:t> </a:t>
            </a:r>
            <a:r>
              <a:rPr lang="cs-CZ" b="1" dirty="0"/>
              <a:t>kloubu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E7F088-7C34-432A-BCAD-39A8D1204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Kloubní hlavice</a:t>
            </a:r>
          </a:p>
          <a:p>
            <a:r>
              <a:rPr lang="cs-CZ" dirty="0"/>
              <a:t>Kloubní jamka</a:t>
            </a:r>
          </a:p>
          <a:p>
            <a:r>
              <a:rPr lang="cs-CZ" dirty="0"/>
              <a:t>Kryty chrupavkami</a:t>
            </a:r>
          </a:p>
          <a:p>
            <a:r>
              <a:rPr lang="cs-CZ" dirty="0"/>
              <a:t>Kloubní dutina</a:t>
            </a:r>
          </a:p>
          <a:p>
            <a:pPr lvl="1"/>
            <a:r>
              <a:rPr lang="cs-CZ" dirty="0"/>
              <a:t>Tekutina – maz</a:t>
            </a:r>
          </a:p>
          <a:p>
            <a:pPr lvl="1"/>
            <a:r>
              <a:rPr lang="cs-CZ" dirty="0"/>
              <a:t>Výživa</a:t>
            </a:r>
          </a:p>
          <a:p>
            <a:pPr lvl="1"/>
            <a:r>
              <a:rPr lang="cs-CZ" dirty="0"/>
              <a:t>Zmenšení tření</a:t>
            </a:r>
          </a:p>
          <a:p>
            <a:r>
              <a:rPr lang="cs-CZ" dirty="0"/>
              <a:t>Vazy</a:t>
            </a:r>
          </a:p>
          <a:p>
            <a:r>
              <a:rPr lang="cs-CZ" dirty="0"/>
              <a:t>Kloubní pouzdro</a:t>
            </a:r>
          </a:p>
          <a:p>
            <a:r>
              <a:rPr lang="cs-CZ" dirty="0"/>
              <a:t>Nervy, cévy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D70C9F-F294-424C-AB3B-8390FD620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418" y="911155"/>
            <a:ext cx="6756437" cy="52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290</Words>
  <Application>Microsoft Office PowerPoint</Application>
  <PresentationFormat>Širokoúhlá obrazovka</PresentationFormat>
  <Paragraphs>92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Soustava opěrná</vt:lpstr>
      <vt:lpstr>       KOSTRA</vt:lpstr>
      <vt:lpstr>Prezentace aplikace PowerPoint</vt:lpstr>
      <vt:lpstr>Vznik kostí</vt:lpstr>
      <vt:lpstr>Tvary kostí</vt:lpstr>
      <vt:lpstr>Spojení kostí a stavba kloubu</vt:lpstr>
      <vt:lpstr>DÚ - kontrola</vt:lpstr>
      <vt:lpstr>Spojení kostí</vt:lpstr>
      <vt:lpstr>Stavba kloubu</vt:lpstr>
      <vt:lpstr>Tvary kloubů</vt:lpstr>
      <vt:lpstr>Prezentace aplikace PowerPoint</vt:lpstr>
      <vt:lpstr>Poranění a onemocnění kostí</vt:lpstr>
      <vt:lpstr>Onemocnění kostí</vt:lpstr>
      <vt:lpstr>Poranění kostí</vt:lpstr>
      <vt:lpstr>Prezentace aplikace PowerPoint</vt:lpstr>
      <vt:lpstr>Onemocnění a poranění kostí (zápis)</vt:lpstr>
      <vt:lpstr>DÚ – příprava na písemnou práci 18. 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Soustava opěrná</dc:title>
  <dc:creator>Ilona Skořepová</dc:creator>
  <cp:lastModifiedBy>Dagmar Hegrová</cp:lastModifiedBy>
  <cp:revision>22</cp:revision>
  <dcterms:created xsi:type="dcterms:W3CDTF">2021-03-02T16:47:48Z</dcterms:created>
  <dcterms:modified xsi:type="dcterms:W3CDTF">2021-03-09T16:43:17Z</dcterms:modified>
</cp:coreProperties>
</file>